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4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5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8.xml" ContentType="application/vnd.openxmlformats-officedocument.drawingml.chart+xml"/>
  <Override PartName="/ppt/drawings/drawing3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4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1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5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22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765" r:id="rId2"/>
    <p:sldId id="991" r:id="rId3"/>
    <p:sldId id="1005" r:id="rId4"/>
    <p:sldId id="990" r:id="rId5"/>
    <p:sldId id="993" r:id="rId6"/>
    <p:sldId id="1000" r:id="rId7"/>
    <p:sldId id="995" r:id="rId8"/>
    <p:sldId id="996" r:id="rId9"/>
    <p:sldId id="998" r:id="rId10"/>
    <p:sldId id="999" r:id="rId11"/>
    <p:sldId id="905" r:id="rId12"/>
    <p:sldId id="918" r:id="rId13"/>
    <p:sldId id="994" r:id="rId14"/>
    <p:sldId id="1001" r:id="rId15"/>
    <p:sldId id="836" r:id="rId16"/>
  </p:sldIdLst>
  <p:sldSz cx="9144000" cy="6858000" type="screen4x3"/>
  <p:notesSz cx="6810375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EAD5"/>
    <a:srgbClr val="082FAC"/>
    <a:srgbClr val="0000FF"/>
    <a:srgbClr val="EDFCFD"/>
    <a:srgbClr val="0099FF"/>
    <a:srgbClr val="00B050"/>
    <a:srgbClr val="DCEFF0"/>
    <a:srgbClr val="BBE0E3"/>
    <a:srgbClr val="EDEFE5"/>
    <a:srgbClr val="FF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98" autoAdjust="0"/>
    <p:restoredTop sz="99868" autoAdjust="0"/>
  </p:normalViewPr>
  <p:slideViewPr>
    <p:cSldViewPr>
      <p:cViewPr varScale="1">
        <p:scale>
          <a:sx n="116" d="100"/>
          <a:sy n="116" d="100"/>
        </p:scale>
        <p:origin x="1194" y="13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33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2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1.xlsx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5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2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69514092854693E-2"/>
          <c:y val="0.18463108952785051"/>
          <c:w val="0.83887937174158367"/>
          <c:h val="0.664077145277036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 риска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bg2"/>
              </a:solidFill>
              <a:ln w="25400">
                <a:solidFill>
                  <a:schemeClr val="tx2">
                    <a:lumMod val="50000"/>
                    <a:lumOff val="50000"/>
                  </a:schemeClr>
                </a:solidFill>
              </a:ln>
              <a:effectLst/>
              <a:sp3d contourW="25400">
                <a:contourClr>
                  <a:schemeClr val="tx2">
                    <a:lumMod val="50000"/>
                    <a:lumOff val="50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3"/>
              <c:layout>
                <c:manualLayout>
                  <c:x val="8.9367887753079675E-2"/>
                  <c:y val="-0.271825974389065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Высокая</c:v>
                </c:pt>
                <c:pt idx="1">
                  <c:v>Значительная</c:v>
                </c:pt>
                <c:pt idx="2">
                  <c:v>Средняя</c:v>
                </c:pt>
                <c:pt idx="3">
                  <c:v>Умеренная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101</c:v>
                </c:pt>
                <c:pt idx="1">
                  <c:v>144</c:v>
                </c:pt>
                <c:pt idx="2">
                  <c:v>336</c:v>
                </c:pt>
                <c:pt idx="3">
                  <c:v>4341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673152245958422"/>
          <c:y val="0.89414092005304968"/>
          <c:w val="0.66226210417598286"/>
          <c:h val="6.78541273191867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dirty="0">
                <a:solidFill>
                  <a:srgbClr val="002060"/>
                </a:solidFill>
              </a:rPr>
              <a:t>Внеплановые проверки (всего)</a:t>
            </a:r>
          </a:p>
        </c:rich>
      </c:tx>
      <c:layout>
        <c:manualLayout>
          <c:xMode val="edge"/>
          <c:yMode val="edge"/>
          <c:x val="0.12513314106085577"/>
          <c:y val="7.8695894394137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388474333150218"/>
          <c:y val="0.26571882616575454"/>
          <c:w val="0.76859587682353658"/>
          <c:h val="0.670550134364202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1"/>
                <c:pt idx="0">
                  <c:v>4136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1"/>
                <c:pt idx="0">
                  <c:v>2336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Лист1!$D$2:$D$5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345762816"/>
        <c:axId val="345762032"/>
        <c:axId val="0"/>
      </c:bar3DChart>
      <c:catAx>
        <c:axId val="345762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5762032"/>
        <c:crosses val="autoZero"/>
        <c:auto val="1"/>
        <c:lblAlgn val="ctr"/>
        <c:lblOffset val="100"/>
        <c:noMultiLvlLbl val="0"/>
      </c:catAx>
      <c:valAx>
        <c:axId val="345762032"/>
        <c:scaling>
          <c:orientation val="minMax"/>
          <c:max val="4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345762816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27200451687728"/>
          <c:y val="0.95269300100325649"/>
          <c:w val="0.4592890891796223"/>
          <c:h val="4.73070398943048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21815167610737E-3"/>
          <c:y val="0"/>
          <c:w val="0.99857814255063626"/>
          <c:h val="0.97038968332212039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113"/>
        <c:extLst>
          <c:ext xmlns:c15="http://schemas.microsoft.com/office/drawing/2012/chart" uri="{02D57815-91ED-43cb-92C2-25804820EDAC}">
            <c15:filteredPieSeries>
              <c15:ser>
                <c:idx val="2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A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C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E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0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75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75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Лист1!$D$2:$D$6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11-5702-4691-8A32-00F1701FCC91}"/>
                  </c:ext>
                </c:extLst>
              </c15:ser>
            </c15:filteredPieSeries>
            <c15:filteredPieSeries>
              <c15:ser>
                <c:idx val="4"/>
                <c:order val="1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3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5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7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9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30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30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Лист1!$C$2:$C$6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1A-5702-4691-8A32-00F1701FCC91}"/>
                  </c:ext>
                </c:extLst>
              </c15:ser>
            </c15:filteredPieSeries>
            <c15:filteredPieSeries>
              <c15:ser>
                <c:idx val="5"/>
                <c:order val="2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C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1E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20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 xmlns:c15="http://schemas.microsoft.com/office/drawing/2012/chart">
                    <c:ext xmlns:c16="http://schemas.microsoft.com/office/drawing/2014/chart" uri="{C3380CC4-5D6E-409C-BE32-E72D297353CC}">
                      <c16:uniqueId val="{00000022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60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60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Лист1!$E$2:$E$6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23-5702-4691-8A32-00F1701FCC91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Нагрузка на инспектора</a:t>
            </a:r>
          </a:p>
        </c:rich>
      </c:tx>
      <c:layout>
        <c:manualLayout>
          <c:xMode val="edge"/>
          <c:yMode val="edge"/>
          <c:x val="0.21520097057773718"/>
          <c:y val="1.43529472701231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8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0586967878273574"/>
          <c:y val="0.132817402636962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5763208"/>
        <c:axId val="345762424"/>
        <c:axId val="0"/>
      </c:bar3DChart>
      <c:catAx>
        <c:axId val="345763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5762424"/>
        <c:crosses val="autoZero"/>
        <c:auto val="1"/>
        <c:lblAlgn val="ctr"/>
        <c:lblOffset val="100"/>
        <c:noMultiLvlLbl val="0"/>
      </c:catAx>
      <c:valAx>
        <c:axId val="345762424"/>
        <c:scaling>
          <c:orientation val="minMax"/>
          <c:max val="26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345763208"/>
        <c:crosses val="autoZero"/>
        <c:crossBetween val="between"/>
        <c:majorUnit val="5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Основания проведения внеплановых проверок</a:t>
            </a:r>
          </a:p>
          <a:p>
            <a:pPr algn="ctr" rtl="0">
              <a:def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 sz="18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8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40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1"/>
              <c:layout>
                <c:manualLayout>
                  <c:x val="-6.8633479672840988E-2"/>
                  <c:y val="1.7765423104942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4322786006391969E-3"/>
                  <c:y val="-4.443292051685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30150520636448E-2"/>
                  <c:y val="-1.176757026187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Допуск</c:v>
                </c:pt>
                <c:pt idx="1">
                  <c:v>КВП</c:v>
                </c:pt>
                <c:pt idx="2">
                  <c:v>Поручение Президента РФ,  Правительства РФ</c:v>
                </c:pt>
                <c:pt idx="3">
                  <c:v>Привлечение органами прокуратуры</c:v>
                </c:pt>
                <c:pt idx="4">
                  <c:v>Требование прокурора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4082</c:v>
                </c:pt>
                <c:pt idx="1">
                  <c:v>6</c:v>
                </c:pt>
                <c:pt idx="2">
                  <c:v>5</c:v>
                </c:pt>
                <c:pt idx="3">
                  <c:v>41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314246194027286E-2"/>
          <c:y val="0.80030386104827267"/>
          <c:w val="0.98668575380597268"/>
          <c:h val="0.18094609102411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Административные наказания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4491304"/>
        <c:axId val="294490128"/>
        <c:axId val="0"/>
      </c:bar3DChart>
      <c:catAx>
        <c:axId val="294491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4490128"/>
        <c:crosses val="autoZero"/>
        <c:auto val="1"/>
        <c:lblAlgn val="ctr"/>
        <c:lblOffset val="100"/>
        <c:noMultiLvlLbl val="0"/>
      </c:catAx>
      <c:valAx>
        <c:axId val="294490128"/>
        <c:scaling>
          <c:orientation val="minMax"/>
          <c:max val="335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94491304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Административный штраф 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4496400"/>
        <c:axId val="294492872"/>
        <c:axId val="0"/>
      </c:bar3DChart>
      <c:catAx>
        <c:axId val="294496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4492872"/>
        <c:crosses val="autoZero"/>
        <c:auto val="1"/>
        <c:lblAlgn val="ctr"/>
        <c:lblOffset val="100"/>
        <c:noMultiLvlLbl val="0"/>
      </c:catAx>
      <c:valAx>
        <c:axId val="294492872"/>
        <c:scaling>
          <c:orientation val="minMax"/>
          <c:max val="25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94496400"/>
        <c:crosses val="autoZero"/>
        <c:crossBetween val="between"/>
        <c:majorUnit val="5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Предупреждения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Предупрежедния 39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Предупрежедния 39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4492088"/>
        <c:axId val="294495224"/>
        <c:axId val="0"/>
      </c:bar3DChart>
      <c:catAx>
        <c:axId val="294492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4495224"/>
        <c:crosses val="autoZero"/>
        <c:auto val="1"/>
        <c:lblAlgn val="ctr"/>
        <c:lblOffset val="100"/>
        <c:noMultiLvlLbl val="0"/>
      </c:catAx>
      <c:valAx>
        <c:axId val="294495224"/>
        <c:scaling>
          <c:orientation val="minMax"/>
          <c:max val="9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94492088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1248</c:v>
                </c:pt>
                <c:pt idx="1">
                  <c:v>910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3684138937834099E-3"/>
                  <c:y val="6.322470371150605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0183011856419"/>
                      <c:h val="8.565901764916936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1517</c:v>
                </c:pt>
                <c:pt idx="1">
                  <c:v>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4493264"/>
        <c:axId val="294496792"/>
        <c:axId val="0"/>
      </c:bar3DChart>
      <c:catAx>
        <c:axId val="2944932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4496792"/>
        <c:crosses val="autoZero"/>
        <c:auto val="1"/>
        <c:lblAlgn val="ctr"/>
        <c:lblOffset val="100"/>
        <c:noMultiLvlLbl val="0"/>
      </c:catAx>
      <c:valAx>
        <c:axId val="294496792"/>
        <c:scaling>
          <c:orientation val="minMax"/>
          <c:max val="152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94493264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6098408588038"/>
          <c:y val="0.93059367277509708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927813655810498"/>
          <c:y val="0.30536847395110739"/>
          <c:w val="0.63409479143719538"/>
          <c:h val="0.38642721289953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1D-4618-ADEA-9AD81426063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DCEFF0"/>
            </a:solidFill>
            <a:ln w="12700">
              <a:solidFill>
                <a:srgbClr val="5AD3E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71D-4618-ADEA-9AD81426063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1D-4618-ADEA-9AD81426063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71D-4618-ADEA-9AD81426063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2023-2024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2024-2025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8148200"/>
        <c:axId val="348147416"/>
      </c:barChart>
      <c:catAx>
        <c:axId val="348148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8147416"/>
        <c:crosses val="autoZero"/>
        <c:auto val="1"/>
        <c:lblAlgn val="ctr"/>
        <c:lblOffset val="100"/>
        <c:noMultiLvlLbl val="0"/>
      </c:catAx>
      <c:valAx>
        <c:axId val="34814741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48148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7704543434320031E-2"/>
          <c:y val="0.30853853533738407"/>
          <c:w val="0.13047663822900332"/>
          <c:h val="0.69146148512234273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 муниципальных образований Московской области к ОЗП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121578883911599"/>
          <c:y val="1.595624709590727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Готовность муниципальных образований Московской области к ОЗП 2017-2018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DD-467A-8FE6-8354FC3571D8}"/>
              </c:ext>
            </c:extLst>
          </c:dPt>
          <c:dPt>
            <c:idx val="1"/>
            <c:bubble3D val="0"/>
            <c:spPr>
              <a:solidFill>
                <a:srgbClr val="000099"/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DD-467A-8FE6-8354FC3571D8}"/>
              </c:ext>
            </c:extLst>
          </c:dPt>
          <c:dLbls>
            <c:dLbl>
              <c:idx val="0"/>
              <c:layout>
                <c:manualLayout>
                  <c:x val="0.10251275585788648"/>
                  <c:y val="-3.1133594334227879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50 (88%)</a:t>
                    </a:r>
                    <a:endParaRPr lang="en-US" sz="1396" b="1" i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8DD-467A-8FE6-8354FC3571D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98886092747959E-3"/>
                  <c:y val="-2.173856759525171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 (12%)</a:t>
                    </a:r>
                    <a:endParaRPr lang="en-US" sz="1396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8DD-467A-8FE6-8354FC3571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Получившие паспорта</c:v>
                </c:pt>
                <c:pt idx="1">
                  <c:v>Не получившие паспорта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DD-467A-8FE6-8354FC35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32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0158777532382"/>
          <c:y val="0.17761360870343834"/>
          <c:w val="0.87161623689862799"/>
          <c:h val="0.42988722742129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тяжелым исходом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 смертельным исходом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505432"/>
        <c:axId val="236503472"/>
      </c:barChart>
      <c:catAx>
        <c:axId val="236505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503472"/>
        <c:crosses val="autoZero"/>
        <c:auto val="1"/>
        <c:lblAlgn val="ctr"/>
        <c:lblOffset val="100"/>
        <c:noMultiLvlLbl val="0"/>
      </c:catAx>
      <c:valAx>
        <c:axId val="236503472"/>
        <c:scaling>
          <c:orientation val="minMax"/>
          <c:max val="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50543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760375460720942E-2"/>
          <c:y val="0.74736418175758246"/>
          <c:w val="0.89887074274445788"/>
          <c:h val="7.5431943262906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94735784376244E-2"/>
          <c:y val="0.20507444376604619"/>
          <c:w val="0.63409479143719538"/>
          <c:h val="0.49907501976036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2B-4923-A59B-9BAFF19A6FB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5AD3E0"/>
            </a:solidFill>
            <a:ln w="12700">
              <a:solidFill>
                <a:srgbClr val="5AD3E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CEFF0"/>
              </a:solidFill>
              <a:ln w="12700">
                <a:solidFill>
                  <a:srgbClr val="5AD3E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2B-4923-A59B-9BAFF19A6FB6}"/>
              </c:ext>
            </c:extLst>
          </c:dPt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2B-4923-A59B-9BAFF19A6FB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2B-4923-A59B-9BAFF19A6FB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2B-4923-A59B-9BAFF19A6FB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2023-2024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2024-2025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8148592"/>
        <c:axId val="348150160"/>
      </c:barChart>
      <c:catAx>
        <c:axId val="348148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8150160"/>
        <c:crosses val="autoZero"/>
        <c:auto val="1"/>
        <c:lblAlgn val="ctr"/>
        <c:lblOffset val="100"/>
        <c:noMultiLvlLbl val="0"/>
      </c:catAx>
      <c:valAx>
        <c:axId val="3481501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48148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98257950816821"/>
          <c:y val="0.24526788991188578"/>
          <c:w val="0.28001049287527974"/>
          <c:h val="0.42237870272869593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7207797017262571E-2"/>
                  <c:y val="-4.0105245954958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300257643330638E-2"/>
                      <c:h val="9.4593756893356459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8555028277281361E-2"/>
                  <c:y val="-5.6233687400272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201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8150944"/>
        <c:axId val="348145064"/>
        <c:axId val="0"/>
      </c:bar3DChart>
      <c:catAx>
        <c:axId val="348150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8145064"/>
        <c:crosses val="autoZero"/>
        <c:auto val="1"/>
        <c:lblAlgn val="ctr"/>
        <c:lblOffset val="100"/>
        <c:noMultiLvlLbl val="0"/>
      </c:catAx>
      <c:valAx>
        <c:axId val="348145064"/>
        <c:scaling>
          <c:orientation val="minMax"/>
          <c:max val="21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348150944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486866538638566"/>
          <c:y val="0.93668043435332649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01515726436644"/>
          <c:y val="7.8644930432659674E-2"/>
          <c:w val="0.87198484273563359"/>
          <c:h val="0.8620343306437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0424055606045171E-2"/>
                  <c:y val="-4.78679329087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Заявлений</c:v>
                </c:pt>
                <c:pt idx="1">
                  <c:v>отказов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827</c:v>
                </c:pt>
                <c:pt idx="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6178972790107441E-2"/>
                  <c:y val="-5.5074673539250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58750578725301"/>
                      <c:h val="6.4655036458383955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4.0031652113217332E-2"/>
                  <c:y val="-3.0232378679190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Заявлений</c:v>
                </c:pt>
                <c:pt idx="1">
                  <c:v>отказов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281</c:v>
                </c:pt>
                <c:pt idx="1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8151728"/>
        <c:axId val="348145456"/>
        <c:axId val="0"/>
      </c:bar3DChart>
      <c:catAx>
        <c:axId val="348151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8145456"/>
        <c:crosses val="autoZero"/>
        <c:auto val="1"/>
        <c:lblAlgn val="ctr"/>
        <c:lblOffset val="100"/>
        <c:noMultiLvlLbl val="0"/>
      </c:catAx>
      <c:valAx>
        <c:axId val="348145456"/>
        <c:scaling>
          <c:orientation val="minMax"/>
          <c:max val="83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348151728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684334801033906E-2"/>
          <c:y val="0.92045874680835182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0158777532382"/>
          <c:y val="0.17761360870343834"/>
          <c:w val="0.87161623689862799"/>
          <c:h val="0.42988722742129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498376"/>
        <c:axId val="236498768"/>
      </c:barChart>
      <c:catAx>
        <c:axId val="23649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98768"/>
        <c:crosses val="autoZero"/>
        <c:auto val="1"/>
        <c:lblAlgn val="ctr"/>
        <c:lblOffset val="100"/>
        <c:noMultiLvlLbl val="0"/>
      </c:catAx>
      <c:valAx>
        <c:axId val="236498768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9837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760375460720942E-2"/>
          <c:y val="0.74736418175758246"/>
          <c:w val="0.89887074274445788"/>
          <c:h val="7.5431943262906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Объявлено предостережений</a:t>
            </a:r>
          </a:p>
          <a:p>
            <a:pPr algn="ctr" rtl="0">
              <a:defRPr lang="ru-RU" sz="1600" spc="0" dirty="0" smtClean="0">
                <a:solidFill>
                  <a:schemeClr val="accent6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pP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6500336"/>
        <c:axId val="236500728"/>
        <c:axId val="0"/>
      </c:bar3DChart>
      <c:catAx>
        <c:axId val="236500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6500728"/>
        <c:crosses val="autoZero"/>
        <c:auto val="1"/>
        <c:lblAlgn val="ctr"/>
        <c:lblOffset val="100"/>
        <c:noMultiLvlLbl val="0"/>
      </c:catAx>
      <c:valAx>
        <c:axId val="236500728"/>
        <c:scaling>
          <c:orientation val="minMax"/>
          <c:max val="33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36500336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Информирование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10256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9428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4229432"/>
        <c:axId val="234229824"/>
        <c:axId val="0"/>
      </c:bar3DChart>
      <c:catAx>
        <c:axId val="234229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4229824"/>
        <c:crosses val="autoZero"/>
        <c:auto val="1"/>
        <c:lblAlgn val="ctr"/>
        <c:lblOffset val="100"/>
        <c:noMultiLvlLbl val="0"/>
      </c:catAx>
      <c:valAx>
        <c:axId val="234229824"/>
        <c:scaling>
          <c:orientation val="minMax"/>
          <c:max val="110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34229432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01515726436644"/>
          <c:y val="7.8644930432659674E-2"/>
          <c:w val="0.87198484273563359"/>
          <c:h val="0.8620343306437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Московская область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17786</c:v>
                </c:pt>
                <c:pt idx="1">
                  <c:v>14459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ЦУ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33654</c:v>
                </c:pt>
                <c:pt idx="1">
                  <c:v>33018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4579848"/>
        <c:axId val="234575144"/>
        <c:axId val="0"/>
      </c:bar3DChart>
      <c:catAx>
        <c:axId val="2345798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4575144"/>
        <c:crosses val="autoZero"/>
        <c:auto val="1"/>
        <c:lblAlgn val="ctr"/>
        <c:lblOffset val="100"/>
        <c:noMultiLvlLbl val="0"/>
      </c:catAx>
      <c:valAx>
        <c:axId val="234575144"/>
        <c:scaling>
          <c:orientation val="minMax"/>
          <c:max val="3305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34579848"/>
        <c:crosses val="autoZero"/>
        <c:crossBetween val="between"/>
        <c:majorUnit val="50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684334801033906E-2"/>
          <c:y val="0.92045874680835182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Плановые проверки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4575536"/>
        <c:axId val="234576712"/>
        <c:axId val="0"/>
      </c:bar3DChart>
      <c:catAx>
        <c:axId val="234575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4576712"/>
        <c:crosses val="autoZero"/>
        <c:auto val="1"/>
        <c:lblAlgn val="ctr"/>
        <c:lblOffset val="100"/>
        <c:noMultiLvlLbl val="0"/>
      </c:catAx>
      <c:valAx>
        <c:axId val="234576712"/>
        <c:scaling>
          <c:orientation val="minMax"/>
          <c:max val="45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3457553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Результативность проверок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4577888"/>
        <c:axId val="234578280"/>
        <c:axId val="0"/>
      </c:bar3DChart>
      <c:catAx>
        <c:axId val="234577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4578280"/>
        <c:crosses val="autoZero"/>
        <c:auto val="1"/>
        <c:lblAlgn val="ctr"/>
        <c:lblOffset val="100"/>
        <c:noMultiLvlLbl val="0"/>
      </c:catAx>
      <c:valAx>
        <c:axId val="234578280"/>
        <c:scaling>
          <c:orientation val="minMax"/>
          <c:max val="25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34577888"/>
        <c:crosses val="autoZero"/>
        <c:crossBetween val="between"/>
        <c:majorUnit val="5"/>
        <c:minorUnit val="0.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Нагрузка на инспектора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2.2999999999999998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4580632"/>
        <c:axId val="234581024"/>
        <c:axId val="0"/>
      </c:bar3DChart>
      <c:catAx>
        <c:axId val="234580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4581024"/>
        <c:crosses val="autoZero"/>
        <c:auto val="1"/>
        <c:lblAlgn val="ctr"/>
        <c:lblOffset val="100"/>
        <c:noMultiLvlLbl val="0"/>
      </c:catAx>
      <c:valAx>
        <c:axId val="234581024"/>
        <c:scaling>
          <c:orientation val="minMax"/>
          <c:max val="3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34580632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0.24503</cdr:x>
      <cdr:y>0.08698</cdr:y>
    </cdr:from>
    <cdr:to>
      <cdr:x>0.8337</cdr:x>
      <cdr:y>0.21718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68083" y="216024"/>
          <a:ext cx="4968552" cy="323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0.20692</cdr:x>
      <cdr:y>0.06219</cdr:y>
    </cdr:from>
    <cdr:to>
      <cdr:x>0.82972</cdr:x>
      <cdr:y>0.26375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46469" y="154455"/>
          <a:ext cx="5256584" cy="500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Аварийность Московская область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0.34579</cdr:x>
      <cdr:y>0.86486</cdr:y>
    </cdr:from>
    <cdr:to>
      <cdr:x>0.51402</cdr:x>
      <cdr:y>0.90541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296" y="4608512"/>
          <a:ext cx="129614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Наложенные</a:t>
          </a:r>
          <a:endParaRPr lang="ru-RU" sz="1200" b="1" dirty="0">
            <a:solidFill>
              <a:schemeClr val="accent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0.62617</cdr:x>
      <cdr:y>0.89189</cdr:y>
    </cdr:from>
    <cdr:to>
      <cdr:x>0.7757</cdr:x>
      <cdr:y>0.93243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24536" y="4752528"/>
          <a:ext cx="115212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Взысканные</a:t>
          </a:r>
          <a:endParaRPr lang="ru-RU" sz="1200" b="1" dirty="0">
            <a:solidFill>
              <a:schemeClr val="accent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0.09726</cdr:x>
      <cdr:y>0</cdr:y>
    </cdr:from>
    <cdr:to>
      <cdr:x>1</cdr:x>
      <cdr:y>0.18291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64096" y="0"/>
          <a:ext cx="8020483" cy="381959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600" b="1" kern="1200" dirty="0">
              <a:solidFill>
                <a:schemeClr val="tx1"/>
              </a:solidFill>
              <a:cs typeface="Times New Roman" panose="02020603050405020304" pitchFamily="18" charset="0"/>
            </a:rPr>
            <a:t>% готовности  муниципальных образований  по Центральному управлению</a:t>
          </a:r>
        </a:p>
      </cdr:txBody>
    </cdr:sp>
  </cdr:relSizeAnchor>
  <cdr:relSizeAnchor xmlns:cdr="http://schemas.openxmlformats.org/drawingml/2006/chartDrawing">
    <cdr:from>
      <cdr:x>0.72943</cdr:x>
      <cdr:y>0.17241</cdr:y>
    </cdr:from>
    <cdr:to>
      <cdr:x>0.77695</cdr:x>
      <cdr:y>0.34483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80720" y="360040"/>
          <a:ext cx="42217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5.32565E-7</cdr:y>
    </cdr:from>
    <cdr:to>
      <cdr:x>0.98099</cdr:x>
      <cdr:y>0.15632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2"/>
          <a:ext cx="4061252" cy="587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готовности  муниципальных образований  в Московской</a:t>
          </a:r>
          <a:r>
            <a: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области</a:t>
          </a:r>
        </a:p>
      </cdr:txBody>
    </cdr:sp>
  </cdr:relSizeAnchor>
  <cdr:relSizeAnchor xmlns:cdr="http://schemas.openxmlformats.org/drawingml/2006/chartDrawing">
    <cdr:from>
      <cdr:x>0.49559</cdr:x>
      <cdr:y>0.30517</cdr:y>
    </cdr:from>
    <cdr:to>
      <cdr:x>0.60234</cdr:x>
      <cdr:y>0.39947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051720" y="1080120"/>
          <a:ext cx="441920" cy="3337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88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0.61905</cdr:x>
      <cdr:y>0.89055</cdr:y>
    </cdr:from>
    <cdr:to>
      <cdr:x>0.80952</cdr:x>
      <cdr:y>0.95304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80520" y="4104456"/>
          <a:ext cx="144016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Отказ</a:t>
          </a:r>
          <a:endParaRPr lang="ru-RU" sz="1400" b="1" dirty="0">
            <a:solidFill>
              <a:schemeClr val="accent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t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58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t" anchorCtr="0" compatLnSpc="1">
            <a:prstTxWarp prst="textNoShape">
              <a:avLst/>
            </a:prstTxWarp>
          </a:bodyPr>
          <a:lstStyle>
            <a:lvl1pPr algn="r"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b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58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b" anchorCtr="0" compatLnSpc="1">
            <a:prstTxWarp prst="textNoShape">
              <a:avLst/>
            </a:prstTxWarp>
          </a:bodyPr>
          <a:lstStyle>
            <a:lvl1pPr algn="r" defTabSz="918554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t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58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t" anchorCtr="0" compatLnSpc="1">
            <a:prstTxWarp prst="textNoShape">
              <a:avLst/>
            </a:prstTxWarp>
          </a:bodyPr>
          <a:lstStyle>
            <a:lvl1pPr algn="r"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214" y="4725530"/>
            <a:ext cx="4995949" cy="4470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b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58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b" anchorCtr="0" compatLnSpc="1">
            <a:prstTxWarp prst="textNoShape">
              <a:avLst/>
            </a:prstTxWarp>
          </a:bodyPr>
          <a:lstStyle>
            <a:lvl1pPr algn="r" defTabSz="918554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895081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08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09" name="PlaceHolder 3"/>
          <p:cNvSpPr>
            <a:spLocks noGrp="1"/>
          </p:cNvSpPr>
          <p:nvPr>
            <p:ph type="sldNum" idx="62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1238A5DB-45B6-4591-8FF0-F5CC940984DE}" type="slidenum">
              <a:rPr/>
              <a:pPr/>
              <a:t>7</a:t>
            </a:fld>
            <a:endParaRPr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053169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14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 type="sldNum" idx="64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03E83E68-FA6C-4AB5-BB67-B686EE6FD8E5}" type="slidenum">
              <a:rPr lang="ru-RU"/>
              <a:pPr/>
              <a:t>8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846207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41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42" name="PlaceHolder 3"/>
          <p:cNvSpPr>
            <a:spLocks noGrp="1"/>
          </p:cNvSpPr>
          <p:nvPr>
            <p:ph type="sldNum" idx="73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22304D11-E202-495A-98A2-1125548F7EBA}" type="slidenum">
              <a:rPr lang="ru-RU"/>
              <a:pPr/>
              <a:t>9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757976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50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ldNum" idx="76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3FB7DA37-974F-438F-8644-2D9FDA2E46DD}" type="slidenum">
              <a:rPr lang="ru-RU"/>
              <a:pPr/>
              <a:t>10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79459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102" indent="-283116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465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451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436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422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409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394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0380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47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102" indent="-283116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465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451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436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422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409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394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0380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07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35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36" name="PlaceHolder 3"/>
          <p:cNvSpPr>
            <a:spLocks noGrp="1"/>
          </p:cNvSpPr>
          <p:nvPr>
            <p:ph type="sldNum" idx="71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2C027781-BADE-446C-8B9C-5C1FDC6603C4}" type="slidenum">
              <a:rPr lang="ru-RU"/>
              <a:pPr/>
              <a:t>13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752397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74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75" name="PlaceHolder 3"/>
          <p:cNvSpPr>
            <a:spLocks noGrp="1"/>
          </p:cNvSpPr>
          <p:nvPr>
            <p:ph type="sldNum" idx="84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44A7DC89-9689-49E0-8FB2-4C9117283557}" type="slidenum">
              <a:rPr lang="ru-RU"/>
              <a:pPr/>
              <a:t>14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07252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49"/>
            <a:ext cx="9144000" cy="291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ЗА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pPr algn="ctr">
              <a:defRPr/>
            </a:pP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Государственного энергетического надзора </a:t>
            </a:r>
            <a:b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Московской области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</a:t>
            </a:r>
            <a:r>
              <a:rPr kumimoji="1"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kumimoji="1"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заместителя руководителя Центрального управления Ростехнадзора </a:t>
            </a:r>
            <a:endParaRPr kumimoji="1"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Ефременкова</a:t>
            </a:r>
            <a:r>
              <a:rPr kumimoji="1"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Александра Сергеевича</a:t>
            </a:r>
            <a:endParaRPr kumimoji="1"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2025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1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04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1" name="Таблица 27"/>
          <p:cNvGraphicFramePr/>
          <p:nvPr>
            <p:extLst>
              <p:ext uri="{D42A27DB-BD31-4B8C-83A1-F6EECF244321}">
                <p14:modId xmlns:p14="http://schemas.microsoft.com/office/powerpoint/2010/main" val="2730701346"/>
              </p:ext>
            </p:extLst>
          </p:nvPr>
        </p:nvGraphicFramePr>
        <p:xfrm>
          <a:off x="323640" y="1052640"/>
          <a:ext cx="8640720" cy="720000"/>
        </p:xfrm>
        <a:graphic>
          <a:graphicData uri="http://schemas.openxmlformats.org/drawingml/2006/table">
            <a:tbl>
              <a:tblPr/>
              <a:tblGrid>
                <a:gridCol w="8640720"/>
              </a:tblGrid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Суммы </a:t>
                      </a:r>
                      <a:r>
                        <a:rPr lang="ru-RU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наложенных</a:t>
                      </a:r>
                      <a:r>
                        <a:rPr lang="en-US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наложенных и взысканных</a:t>
                      </a:r>
                      <a:r>
                        <a:rPr lang="ru-RU" sz="1800" b="1" strike="noStrike" spc="-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штрафов </a:t>
                      </a: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10</a:t>
            </a:fld>
            <a:endParaRPr lang="ru-RU" alt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27741705"/>
              </p:ext>
            </p:extLst>
          </p:nvPr>
        </p:nvGraphicFramePr>
        <p:xfrm>
          <a:off x="395536" y="908720"/>
          <a:ext cx="809002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7859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41EBBD-9222-4415-9C5A-43E2A52DC760}" type="slidenum">
              <a:rPr lang="ru-RU" altLang="ru-RU" sz="1600" smtClean="0"/>
              <a:t>11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124744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38313"/>
            <a:ext cx="874954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неготовности муниципальных образований</a:t>
            </a:r>
            <a:r>
              <a:rPr lang="ru-RU" alt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endParaRPr lang="ru-RU" altLang="ru-RU" sz="2400" b="1" dirty="0">
              <a:solidFill>
                <a:srgbClr val="0000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 оборудования сверх ресурса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документов, подтверждающих готовность систем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разгрузки топлива, топливоприготовления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топливоподачи, а также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аварийного запаса топлива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невыполненных пунктов предписания Центрального управления Ростехнадзора влияющих на надежность работы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отопительный период.</a:t>
            </a:r>
          </a:p>
          <a:p>
            <a:pPr lvl="0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9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3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98749937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180150-A0EE-41DD-822A-93FD1C98B7EE}" type="slidenum">
              <a:rPr lang="ru-RU" altLang="ru-RU" sz="1600" smtClean="0"/>
              <a:t>12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910766"/>
            <a:ext cx="7772400" cy="115008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ED789254-FD26-437F-B9BA-96DD13368D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4873817"/>
              </p:ext>
            </p:extLst>
          </p:nvPr>
        </p:nvGraphicFramePr>
        <p:xfrm>
          <a:off x="259421" y="1477963"/>
          <a:ext cx="8884579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6">
            <a:extLst>
              <a:ext uri="{FF2B5EF4-FFF2-40B4-BE49-F238E27FC236}">
                <a16:creationId xmlns:a16="http://schemas.microsoft.com/office/drawing/2014/main" xmlns="" id="{CBB9A05F-BFA4-4778-BD69-BB7CF2BD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359586"/>
              </p:ext>
            </p:extLst>
          </p:nvPr>
        </p:nvGraphicFramePr>
        <p:xfrm>
          <a:off x="31386" y="3501008"/>
          <a:ext cx="5141391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34510967-B254-40DA-9E62-2276640479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1622713"/>
              </p:ext>
            </p:extLst>
          </p:nvPr>
        </p:nvGraphicFramePr>
        <p:xfrm>
          <a:off x="4824536" y="3501008"/>
          <a:ext cx="4139952" cy="353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84379648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Arial"/>
              </a:rPr>
              <a:t>12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3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40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41" name="Таблица 5"/>
          <p:cNvGraphicFramePr/>
          <p:nvPr>
            <p:extLst>
              <p:ext uri="{D42A27DB-BD31-4B8C-83A1-F6EECF244321}">
                <p14:modId xmlns:p14="http://schemas.microsoft.com/office/powerpoint/2010/main" val="1907233250"/>
              </p:ext>
            </p:extLst>
          </p:nvPr>
        </p:nvGraphicFramePr>
        <p:xfrm>
          <a:off x="234180" y="981720"/>
          <a:ext cx="8730720" cy="1310640"/>
        </p:xfrm>
        <a:graphic>
          <a:graphicData uri="http://schemas.openxmlformats.org/drawingml/2006/table">
            <a:tbl>
              <a:tblPr/>
              <a:tblGrid>
                <a:gridCol w="873072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kern="1200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Административные правонарушения, предусматривающие ответственность за нарушение порядка полного и (или) частичного ограничения режима потребления электрической энергии, порядка ограничения и прекращения подачи тепловой энергии</a:t>
                      </a:r>
                      <a:endParaRPr lang="ru-RU" sz="2000" b="1" strike="noStrike" kern="1200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469991492"/>
              </p:ext>
            </p:extLst>
          </p:nvPr>
        </p:nvGraphicFramePr>
        <p:xfrm>
          <a:off x="467544" y="1772816"/>
          <a:ext cx="75608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97002" y="585850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заявлений</a:t>
            </a:r>
            <a:endParaRPr lang="ru-RU" sz="1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36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2"/>
          <p:cNvSpPr>
            <a:spLocks noGrp="1"/>
          </p:cNvSpPr>
          <p:nvPr>
            <p:ph type="title" idx="4294967295"/>
          </p:nvPr>
        </p:nvSpPr>
        <p:spPr>
          <a:xfrm>
            <a:off x="688320" y="23904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08" name="Рисунок 23"/>
          <p:cNvPicPr/>
          <p:nvPr/>
        </p:nvPicPr>
        <p:blipFill>
          <a:blip r:embed="rId3"/>
          <a:stretch/>
        </p:blipFill>
        <p:spPr>
          <a:xfrm>
            <a:off x="237240" y="268560"/>
            <a:ext cx="464760" cy="4903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09" name="Таблица 11"/>
          <p:cNvGraphicFramePr/>
          <p:nvPr>
            <p:extLst>
              <p:ext uri="{D42A27DB-BD31-4B8C-83A1-F6EECF244321}">
                <p14:modId xmlns:p14="http://schemas.microsoft.com/office/powerpoint/2010/main" val="3709319492"/>
              </p:ext>
            </p:extLst>
          </p:nvPr>
        </p:nvGraphicFramePr>
        <p:xfrm>
          <a:off x="1475640" y="980640"/>
          <a:ext cx="6095880" cy="701040"/>
        </p:xfrm>
        <a:graphic>
          <a:graphicData uri="http://schemas.openxmlformats.org/drawingml/2006/table">
            <a:tbl>
              <a:tblPr/>
              <a:tblGrid>
                <a:gridCol w="609588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границ охранных зон объектов электросетевого хозяйства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14</a:t>
            </a:fld>
            <a:endParaRPr lang="ru-RU" alt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44295009"/>
              </p:ext>
            </p:extLst>
          </p:nvPr>
        </p:nvGraphicFramePr>
        <p:xfrm>
          <a:off x="457200" y="1340768"/>
          <a:ext cx="7931224" cy="504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51720" y="5661248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Подано заявлений                 Отказано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7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C96A0-C299-415E-B406-F4222BCFEC0B}" type="slidenum">
              <a:rPr lang="ru-RU" altLang="ru-RU" smtClean="0"/>
              <a:t>15</a:t>
            </a:fld>
            <a:endParaRPr lang="ru-RU" alt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905810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400" spc="-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Поднадзорные объекты</a:t>
            </a:r>
            <a:endParaRPr lang="ru-RU" altLang="ru-RU" sz="2400" spc="-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40"/>
          <p:cNvSpPr txBox="1">
            <a:spLocks noChangeArrowheads="1"/>
          </p:cNvSpPr>
          <p:nvPr/>
        </p:nvSpPr>
        <p:spPr bwMode="auto">
          <a:xfrm>
            <a:off x="519113" y="127000"/>
            <a:ext cx="83200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en-US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8424" y="6321077"/>
            <a:ext cx="298376" cy="400398"/>
          </a:xfrm>
        </p:spPr>
        <p:txBody>
          <a:bodyPr/>
          <a:lstStyle/>
          <a:p>
            <a:fld id="{C0DB9288-1EF4-4429-8ADD-1A0445CD50AB}" type="slidenum">
              <a:rPr lang="ru-RU" altLang="ru-RU" smtClean="0">
                <a:solidFill>
                  <a:srgbClr val="000000"/>
                </a:solidFill>
              </a:rPr>
              <a:pPr/>
              <a:t>2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075409"/>
              </p:ext>
            </p:extLst>
          </p:nvPr>
        </p:nvGraphicFramePr>
        <p:xfrm>
          <a:off x="527557" y="1838639"/>
          <a:ext cx="8159243" cy="39666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21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7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поднадзорных объектов 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92122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9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Тепловых электростанций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9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Гидроэлектростанций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25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kern="1200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Котельных</a:t>
                      </a:r>
                      <a:endParaRPr lang="ru-RU" sz="1800" b="1" u="none" strike="noStrike" kern="1200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2742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641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тепловых сетей (в двухтрубном исчислении</a:t>
                      </a:r>
                      <a:r>
                        <a:rPr lang="ru-RU" sz="16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км</a:t>
                      </a:r>
                      <a:endParaRPr lang="ru-RU" sz="16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29418,188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258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линий электропередачи всего, км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287719,211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641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Электрических подстанций 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89316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14" name="Рисунок 23"/>
          <p:cNvPicPr/>
          <p:nvPr/>
        </p:nvPicPr>
        <p:blipFill>
          <a:blip r:embed="rId2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5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41352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905810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400" dirty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Присвоены категории риска </a:t>
            </a:r>
            <a:r>
              <a:rPr lang="ru-RU" altLang="ru-RU" sz="2400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4922 организациям (</a:t>
            </a:r>
            <a:r>
              <a:rPr lang="ru-RU" sz="2400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юридическим лицам, индивидуальным предпринимателям)</a:t>
            </a:r>
            <a:r>
              <a:rPr lang="ru-RU" altLang="ru-RU" sz="2400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>
              <a:solidFill>
                <a:srgbClr val="082F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 Box 40"/>
          <p:cNvSpPr txBox="1">
            <a:spLocks noChangeArrowheads="1"/>
          </p:cNvSpPr>
          <p:nvPr/>
        </p:nvSpPr>
        <p:spPr bwMode="auto">
          <a:xfrm>
            <a:off x="519113" y="127000"/>
            <a:ext cx="83200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en-US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" name="Рисунок 23"/>
          <p:cNvPicPr/>
          <p:nvPr/>
        </p:nvPicPr>
        <p:blipFill>
          <a:blip r:embed="rId3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5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3</a:t>
            </a:fld>
            <a:endParaRPr lang="ru-RU" altLang="ru-RU" dirty="0"/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1037285600"/>
              </p:ext>
            </p:extLst>
          </p:nvPr>
        </p:nvGraphicFramePr>
        <p:xfrm>
          <a:off x="687685" y="1988840"/>
          <a:ext cx="7735161" cy="42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083142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/>
              <a:t>4</a:t>
            </a:fld>
            <a:endParaRPr lang="ru-RU" altLang="ru-RU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264953190"/>
              </p:ext>
            </p:extLst>
          </p:nvPr>
        </p:nvGraphicFramePr>
        <p:xfrm>
          <a:off x="398963" y="1956046"/>
          <a:ext cx="8440238" cy="248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Скругленный прямоугольник 1"/>
          <p:cNvSpPr>
            <a:spLocks noChangeArrowheads="1"/>
          </p:cNvSpPr>
          <p:nvPr/>
        </p:nvSpPr>
        <p:spPr bwMode="auto">
          <a:xfrm>
            <a:off x="713458" y="1581150"/>
            <a:ext cx="7818981" cy="767729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Несчастные случаи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Московской области</a:t>
            </a: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altLang="ru-RU" sz="2000" b="1" dirty="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456195220"/>
              </p:ext>
            </p:extLst>
          </p:nvPr>
        </p:nvGraphicFramePr>
        <p:xfrm>
          <a:off x="377259" y="4210648"/>
          <a:ext cx="8440238" cy="248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38511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sldNum" idx="4294967295"/>
          </p:nvPr>
        </p:nvSpPr>
        <p:spPr>
          <a:xfrm>
            <a:off x="6948360" y="6393240"/>
            <a:ext cx="2025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dirty="0"/>
              <a:t>5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70" name="PlaceHolder 2"/>
          <p:cNvSpPr>
            <a:spLocks noGrp="1"/>
          </p:cNvSpPr>
          <p:nvPr>
            <p:ph type="title" idx="4294967295"/>
          </p:nvPr>
        </p:nvSpPr>
        <p:spPr>
          <a:xfrm>
            <a:off x="735480" y="2113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1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72" name="Рисунок 23"/>
          <p:cNvPicPr/>
          <p:nvPr/>
        </p:nvPicPr>
        <p:blipFill>
          <a:blip r:embed="rId2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473" name="Скругленный прямоугольник 1"/>
          <p:cNvSpPr/>
          <p:nvPr/>
        </p:nvSpPr>
        <p:spPr>
          <a:xfrm>
            <a:off x="913320" y="1096920"/>
            <a:ext cx="7416360" cy="3873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</a:t>
            </a:r>
            <a:endParaRPr lang="ru-RU" sz="2400" b="1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686821332"/>
              </p:ext>
            </p:extLst>
          </p:nvPr>
        </p:nvGraphicFramePr>
        <p:xfrm>
          <a:off x="4788024" y="1988840"/>
          <a:ext cx="4104456" cy="4777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486664559"/>
              </p:ext>
            </p:extLst>
          </p:nvPr>
        </p:nvGraphicFramePr>
        <p:xfrm>
          <a:off x="43880" y="1772816"/>
          <a:ext cx="4104456" cy="5001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2319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420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8060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C4556EB-D62C-4A7C-BF28-70F7F1A204D5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6</a:t>
            </a:fld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2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28" name="Рисунок 23"/>
          <p:cNvPicPr/>
          <p:nvPr/>
        </p:nvPicPr>
        <p:blipFill>
          <a:blip r:embed="rId2"/>
          <a:stretch/>
        </p:blipFill>
        <p:spPr>
          <a:xfrm>
            <a:off x="223920" y="2412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29" name="Скругленный прямоугольник 1"/>
          <p:cNvSpPr/>
          <p:nvPr/>
        </p:nvSpPr>
        <p:spPr>
          <a:xfrm>
            <a:off x="689040" y="907920"/>
            <a:ext cx="7843320" cy="6490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знаний в области энергетического надзора</a:t>
            </a:r>
            <a:endParaRPr lang="ru-R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10402489"/>
              </p:ext>
            </p:extLst>
          </p:nvPr>
        </p:nvGraphicFramePr>
        <p:xfrm>
          <a:off x="457200" y="1340768"/>
          <a:ext cx="7931224" cy="504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99792" y="5651221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2024</a:t>
            </a:r>
            <a:endParaRPr lang="ru-RU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4600243" y="5651221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2023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13647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fld id="{0F7C6C5D-FED7-4DE9-B3D1-1B701031DF6E}" type="slidenum">
              <a:rPr/>
              <a:pPr/>
              <a:t>7</a:t>
            </a:fld>
            <a:endParaRPr>
              <a:latin typeface="Tempora LGC Uni"/>
            </a:endParaRPr>
          </a:p>
        </p:txBody>
      </p:sp>
      <p:sp>
        <p:nvSpPr>
          <p:cNvPr id="17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6" name="Таблица 27"/>
          <p:cNvGraphicFramePr/>
          <p:nvPr>
            <p:extLst>
              <p:ext uri="{D42A27DB-BD31-4B8C-83A1-F6EECF244321}">
                <p14:modId xmlns:p14="http://schemas.microsoft.com/office/powerpoint/2010/main" val="1823679009"/>
              </p:ext>
            </p:extLst>
          </p:nvPr>
        </p:nvGraphicFramePr>
        <p:xfrm>
          <a:off x="251640" y="1052640"/>
          <a:ext cx="8640720" cy="670560"/>
        </p:xfrm>
        <a:graphic>
          <a:graphicData uri="http://schemas.openxmlformats.org/drawingml/2006/table">
            <a:tbl>
              <a:tblPr/>
              <a:tblGrid>
                <a:gridCol w="8640720"/>
              </a:tblGrid>
              <a:tr h="4321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20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</a:t>
                      </a: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проверок </a:t>
                      </a:r>
                      <a:endParaRPr lang="ru-RU" sz="1800" b="0" strike="noStrike" spc="-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4278003538"/>
              </p:ext>
            </p:extLst>
          </p:nvPr>
        </p:nvGraphicFramePr>
        <p:xfrm>
          <a:off x="251520" y="1891853"/>
          <a:ext cx="253398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057591461"/>
              </p:ext>
            </p:extLst>
          </p:nvPr>
        </p:nvGraphicFramePr>
        <p:xfrm>
          <a:off x="2915816" y="1916832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88074254"/>
              </p:ext>
            </p:extLst>
          </p:nvPr>
        </p:nvGraphicFramePr>
        <p:xfrm>
          <a:off x="6012160" y="1916832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021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5D22711-4C15-41D6-9E00-CE6B5471CA30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8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8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88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9" name="Таблица 5"/>
          <p:cNvGraphicFramePr/>
          <p:nvPr>
            <p:extLst>
              <p:ext uri="{D42A27DB-BD31-4B8C-83A1-F6EECF244321}">
                <p14:modId xmlns:p14="http://schemas.microsoft.com/office/powerpoint/2010/main" val="1058924712"/>
              </p:ext>
            </p:extLst>
          </p:nvPr>
        </p:nvGraphicFramePr>
        <p:xfrm>
          <a:off x="161640" y="857715"/>
          <a:ext cx="8730720" cy="432136"/>
        </p:xfrm>
        <a:graphic>
          <a:graphicData uri="http://schemas.openxmlformats.org/drawingml/2006/table">
            <a:tbl>
              <a:tblPr/>
              <a:tblGrid>
                <a:gridCol w="8730720"/>
              </a:tblGrid>
              <a:tr h="432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20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внеплановых</a:t>
                      </a: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проверок </a:t>
                      </a:r>
                      <a:endParaRPr lang="ru-RU" sz="18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969097848"/>
              </p:ext>
            </p:extLst>
          </p:nvPr>
        </p:nvGraphicFramePr>
        <p:xfrm>
          <a:off x="251520" y="1340768"/>
          <a:ext cx="2565160" cy="4945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6">
            <a:extLst>
              <a:ext uri="{FF2B5EF4-FFF2-40B4-BE49-F238E27FC236}">
                <a16:creationId xmlns:a16="http://schemas.microsoft.com/office/drawing/2014/main" xmlns="" id="{1DB9CF15-DA20-4A35-925B-9FEDCDCC0B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150405"/>
              </p:ext>
            </p:extLst>
          </p:nvPr>
        </p:nvGraphicFramePr>
        <p:xfrm>
          <a:off x="11700792" y="-5067944"/>
          <a:ext cx="10501756" cy="8048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33169960"/>
              </p:ext>
            </p:extLst>
          </p:nvPr>
        </p:nvGraphicFramePr>
        <p:xfrm>
          <a:off x="2483768" y="1484784"/>
          <a:ext cx="3384376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03025079"/>
              </p:ext>
            </p:extLst>
          </p:nvPr>
        </p:nvGraphicFramePr>
        <p:xfrm>
          <a:off x="5148064" y="1649405"/>
          <a:ext cx="4655840" cy="521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52692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9FC335B-A5A3-4740-B243-FB9AD9D2D3B1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9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52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3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54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47164692"/>
              </p:ext>
            </p:extLst>
          </p:nvPr>
        </p:nvGraphicFramePr>
        <p:xfrm>
          <a:off x="467544" y="1772816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33763138"/>
              </p:ext>
            </p:extLst>
          </p:nvPr>
        </p:nvGraphicFramePr>
        <p:xfrm>
          <a:off x="6012160" y="1916832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708974344"/>
              </p:ext>
            </p:extLst>
          </p:nvPr>
        </p:nvGraphicFramePr>
        <p:xfrm>
          <a:off x="3419872" y="1844824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74326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78149</TotalTime>
  <Words>380</Words>
  <Application>Microsoft Office PowerPoint</Application>
  <PresentationFormat>Экран (4:3)</PresentationFormat>
  <Paragraphs>124</Paragraphs>
  <Slides>15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Open Sans</vt:lpstr>
      <vt:lpstr>Tempora LGC Uni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lenovoV30a</cp:lastModifiedBy>
  <cp:revision>3172</cp:revision>
  <cp:lastPrinted>2025-03-07T13:09:31Z</cp:lastPrinted>
  <dcterms:created xsi:type="dcterms:W3CDTF">2000-02-02T11:29:10Z</dcterms:created>
  <dcterms:modified xsi:type="dcterms:W3CDTF">2025-03-10T12:44:21Z</dcterms:modified>
</cp:coreProperties>
</file>