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5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765" r:id="rId2"/>
    <p:sldId id="991" r:id="rId3"/>
    <p:sldId id="1005" r:id="rId4"/>
    <p:sldId id="990" r:id="rId5"/>
    <p:sldId id="993" r:id="rId6"/>
    <p:sldId id="1000" r:id="rId7"/>
    <p:sldId id="995" r:id="rId8"/>
    <p:sldId id="996" r:id="rId9"/>
    <p:sldId id="998" r:id="rId10"/>
    <p:sldId id="999" r:id="rId11"/>
    <p:sldId id="905" r:id="rId12"/>
    <p:sldId id="918" r:id="rId13"/>
    <p:sldId id="994" r:id="rId14"/>
    <p:sldId id="1001" r:id="rId15"/>
    <p:sldId id="836" r:id="rId16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AD5"/>
    <a:srgbClr val="082FAC"/>
    <a:srgbClr val="0000FF"/>
    <a:srgbClr val="EDFCFD"/>
    <a:srgbClr val="0099FF"/>
    <a:srgbClr val="00B050"/>
    <a:srgbClr val="DCEFF0"/>
    <a:srgbClr val="BBE0E3"/>
    <a:srgbClr val="EDEFE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8" autoAdjust="0"/>
    <p:restoredTop sz="99868" autoAdjust="0"/>
  </p:normalViewPr>
  <p:slideViewPr>
    <p:cSldViewPr>
      <p:cViewPr varScale="1">
        <p:scale>
          <a:sx n="116" d="100"/>
          <a:sy n="116" d="100"/>
        </p:scale>
        <p:origin x="1194" y="1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69514092854693E-2"/>
          <c:y val="0.18463108952785051"/>
          <c:w val="0.83887937174158367"/>
          <c:h val="0.6640771452770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риска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bg2"/>
              </a:solidFill>
              <a:ln w="25400">
                <a:solidFill>
                  <a:schemeClr val="tx2">
                    <a:lumMod val="50000"/>
                    <a:lumOff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  <a:lumOff val="50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layout>
                <c:manualLayout>
                  <c:x val="8.9367887753079675E-2"/>
                  <c:y val="-0.271825974389065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Значительная</c:v>
                </c:pt>
                <c:pt idx="2">
                  <c:v>Средняя</c:v>
                </c:pt>
                <c:pt idx="3">
                  <c:v>Умеренная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</c:v>
                </c:pt>
                <c:pt idx="1">
                  <c:v>144</c:v>
                </c:pt>
                <c:pt idx="2">
                  <c:v>336</c:v>
                </c:pt>
                <c:pt idx="3">
                  <c:v>4341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3152245958422"/>
          <c:y val="0.89414092005304968"/>
          <c:w val="0.66226210417598286"/>
          <c:h val="6.7854127319186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dirty="0">
                <a:solidFill>
                  <a:srgbClr val="002060"/>
                </a:solidFill>
              </a:rPr>
              <a:t>Внеплановые проверки (всего)</a:t>
            </a:r>
          </a:p>
        </c:rich>
      </c:tx>
      <c:layout>
        <c:manualLayout>
          <c:xMode val="edge"/>
          <c:yMode val="edge"/>
          <c:x val="0.12513314106085577"/>
          <c:y val="7.869589439413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388474333150218"/>
          <c:y val="0.26571882616575454"/>
          <c:w val="0.76859587682353658"/>
          <c:h val="0.67055013436420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4136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2336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45762816"/>
        <c:axId val="345762032"/>
        <c:axId val="0"/>
      </c:bar3DChart>
      <c:catAx>
        <c:axId val="345762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5762032"/>
        <c:crosses val="autoZero"/>
        <c:auto val="1"/>
        <c:lblAlgn val="ctr"/>
        <c:lblOffset val="100"/>
        <c:noMultiLvlLbl val="0"/>
      </c:catAx>
      <c:valAx>
        <c:axId val="345762032"/>
        <c:scaling>
          <c:orientation val="minMax"/>
          <c:max val="4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4576281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27200451687728"/>
          <c:y val="0.95269300100325649"/>
          <c:w val="0.4592890891796223"/>
          <c:h val="4.73070398943048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1815167610737E-3"/>
          <c:y val="0"/>
          <c:w val="0.99857814255063626"/>
          <c:h val="0.9703896833221203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13"/>
        <c:extLst>
          <c:ext xmlns:c15="http://schemas.microsoft.com/office/drawing/2012/chart" uri="{02D57815-91ED-43cb-92C2-25804820EDAC}">
            <c15:filteredPieSeries>
              <c15:ser>
                <c:idx val="2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A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C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E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0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75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75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1-5702-4691-8A32-00F1701FCC91}"/>
                  </c:ext>
                </c:extLst>
              </c15:ser>
            </c15:filteredPieSeries>
            <c15:filteredPieSeries>
              <c15:ser>
                <c:idx val="4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3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5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7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9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3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3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A-5702-4691-8A32-00F1701FCC91}"/>
                  </c:ext>
                </c:extLst>
              </c15:ser>
            </c15:filteredPieSeries>
            <c15:filteredPieSeries>
              <c15:ser>
                <c:idx val="5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C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1E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0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 xmlns:c15="http://schemas.microsoft.com/office/drawing/2012/chart">
                    <c:ext xmlns:c16="http://schemas.microsoft.com/office/drawing/2014/chart" uri="{C3380CC4-5D6E-409C-BE32-E72D297353CC}">
                      <c16:uniqueId val="{00000022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6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6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23-5702-4691-8A32-00F1701FCC9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Нагрузка на инспектора</a:t>
            </a:r>
          </a:p>
        </c:rich>
      </c:tx>
      <c:layout>
        <c:manualLayout>
          <c:xMode val="edge"/>
          <c:yMode val="edge"/>
          <c:x val="0.21520097057773718"/>
          <c:y val="1.4352947270123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586967878273574"/>
          <c:y val="0.132817402636962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5763208"/>
        <c:axId val="345762424"/>
        <c:axId val="0"/>
      </c:bar3DChart>
      <c:catAx>
        <c:axId val="345763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5762424"/>
        <c:crosses val="autoZero"/>
        <c:auto val="1"/>
        <c:lblAlgn val="ctr"/>
        <c:lblOffset val="100"/>
        <c:noMultiLvlLbl val="0"/>
      </c:catAx>
      <c:valAx>
        <c:axId val="345762424"/>
        <c:scaling>
          <c:orientation val="minMax"/>
          <c:max val="26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5763208"/>
        <c:crosses val="autoZero"/>
        <c:crossBetween val="between"/>
        <c:majorUnit val="5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</a:t>
            </a:r>
          </a:p>
          <a:p>
            <a:pPr algn="ctr" rtl="0">
              <a:def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Допуск</c:v>
                </c:pt>
                <c:pt idx="1">
                  <c:v>КВП</c:v>
                </c:pt>
                <c:pt idx="2">
                  <c:v>Поручение Президента РФ,  Правительства РФ</c:v>
                </c:pt>
                <c:pt idx="3">
                  <c:v>Привлечение органами прокуратуры</c:v>
                </c:pt>
                <c:pt idx="4">
                  <c:v>Требование прокурора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4082</c:v>
                </c:pt>
                <c:pt idx="1">
                  <c:v>6</c:v>
                </c:pt>
                <c:pt idx="2">
                  <c:v>5</c:v>
                </c:pt>
                <c:pt idx="3">
                  <c:v>41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14246194027286E-2"/>
          <c:y val="0.80030386104827267"/>
          <c:w val="0.98668575380597268"/>
          <c:h val="0.18094609102411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Административные наказания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4491304"/>
        <c:axId val="294490128"/>
        <c:axId val="0"/>
      </c:bar3DChart>
      <c:catAx>
        <c:axId val="294491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90128"/>
        <c:crosses val="autoZero"/>
        <c:auto val="1"/>
        <c:lblAlgn val="ctr"/>
        <c:lblOffset val="100"/>
        <c:noMultiLvlLbl val="0"/>
      </c:catAx>
      <c:valAx>
        <c:axId val="294490128"/>
        <c:scaling>
          <c:orientation val="minMax"/>
          <c:max val="33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94491304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Административный штраф 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4496400"/>
        <c:axId val="294492872"/>
        <c:axId val="0"/>
      </c:bar3DChart>
      <c:catAx>
        <c:axId val="29449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92872"/>
        <c:crosses val="autoZero"/>
        <c:auto val="1"/>
        <c:lblAlgn val="ctr"/>
        <c:lblOffset val="100"/>
        <c:noMultiLvlLbl val="0"/>
      </c:catAx>
      <c:valAx>
        <c:axId val="294492872"/>
        <c:scaling>
          <c:orientation val="minMax"/>
          <c:max val="2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94496400"/>
        <c:crosses val="autoZero"/>
        <c:crossBetween val="between"/>
        <c:majorUnit val="5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Предупреждения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Предупрежедния 39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Предупрежедния 39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4492088"/>
        <c:axId val="294495224"/>
        <c:axId val="0"/>
      </c:bar3DChart>
      <c:catAx>
        <c:axId val="294492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95224"/>
        <c:crosses val="autoZero"/>
        <c:auto val="1"/>
        <c:lblAlgn val="ctr"/>
        <c:lblOffset val="100"/>
        <c:noMultiLvlLbl val="0"/>
      </c:catAx>
      <c:valAx>
        <c:axId val="294495224"/>
        <c:scaling>
          <c:orientation val="minMax"/>
          <c:max val="9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94492088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1248</c:v>
                </c:pt>
                <c:pt idx="1">
                  <c:v>910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3684138937834099E-3"/>
                  <c:y val="6.322470371150605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0183011856419"/>
                      <c:h val="8.565901764916936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1517</c:v>
                </c:pt>
                <c:pt idx="1">
                  <c:v>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4493264"/>
        <c:axId val="294496792"/>
        <c:axId val="0"/>
      </c:bar3DChart>
      <c:catAx>
        <c:axId val="294493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96792"/>
        <c:crosses val="autoZero"/>
        <c:auto val="1"/>
        <c:lblAlgn val="ctr"/>
        <c:lblOffset val="100"/>
        <c:noMultiLvlLbl val="0"/>
      </c:catAx>
      <c:valAx>
        <c:axId val="294496792"/>
        <c:scaling>
          <c:orientation val="minMax"/>
          <c:max val="152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94493264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6098408588038"/>
          <c:y val="0.93059367277509708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27813655810498"/>
          <c:y val="0.30536847395110739"/>
          <c:w val="0.63409479143719538"/>
          <c:h val="0.38642721289953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D-4618-ADEA-9AD814260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DCEFF0"/>
            </a:solidFill>
            <a:ln w="12700">
              <a:solidFill>
                <a:srgbClr val="5AD3E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D-4618-ADEA-9AD8142606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1D-4618-ADEA-9AD8142606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1D-4618-ADEA-9AD81426063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148200"/>
        <c:axId val="348147416"/>
      </c:barChart>
      <c:catAx>
        <c:axId val="348148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8147416"/>
        <c:crosses val="autoZero"/>
        <c:auto val="1"/>
        <c:lblAlgn val="ctr"/>
        <c:lblOffset val="100"/>
        <c:noMultiLvlLbl val="0"/>
      </c:catAx>
      <c:valAx>
        <c:axId val="3481474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8148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704543434320031E-2"/>
          <c:y val="0.30853853533738407"/>
          <c:w val="0.13047663822900332"/>
          <c:h val="0.6914614851223427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Московской области к ОЗП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21578883911599"/>
          <c:y val="1.59562470959072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48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 (88%)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9888609274795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(12%)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Получившие паспорта</c:v>
                </c:pt>
                <c:pt idx="1">
                  <c:v>Не получившие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505432"/>
        <c:axId val="236503472"/>
      </c:barChart>
      <c:catAx>
        <c:axId val="23650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503472"/>
        <c:crosses val="autoZero"/>
        <c:auto val="1"/>
        <c:lblAlgn val="ctr"/>
        <c:lblOffset val="100"/>
        <c:noMultiLvlLbl val="0"/>
      </c:catAx>
      <c:valAx>
        <c:axId val="236503472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5054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4735784376244E-2"/>
          <c:y val="0.20507444376604619"/>
          <c:w val="0.63409479143719538"/>
          <c:h val="0.4990750197603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B-4923-A59B-9BAFF19A6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5AD3E0"/>
            </a:solidFill>
            <a:ln w="12700">
              <a:solidFill>
                <a:srgbClr val="5AD3E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solidFill>
                  <a:srgbClr val="5AD3E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2024-2025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148592"/>
        <c:axId val="348150160"/>
      </c:barChart>
      <c:catAx>
        <c:axId val="34814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8150160"/>
        <c:crosses val="autoZero"/>
        <c:auto val="1"/>
        <c:lblAlgn val="ctr"/>
        <c:lblOffset val="100"/>
        <c:noMultiLvlLbl val="0"/>
      </c:catAx>
      <c:valAx>
        <c:axId val="348150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814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98257950816821"/>
          <c:y val="0.24526788991188578"/>
          <c:w val="0.28001049287527974"/>
          <c:h val="0.4223787027286959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7207797017262571E-2"/>
                  <c:y val="-4.010524595495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300257643330638E-2"/>
                      <c:h val="9.459375689335645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8555028277281361E-2"/>
                  <c:y val="-5.6233687400272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201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8150944"/>
        <c:axId val="348145064"/>
        <c:axId val="0"/>
      </c:bar3DChart>
      <c:catAx>
        <c:axId val="348150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8145064"/>
        <c:crosses val="autoZero"/>
        <c:auto val="1"/>
        <c:lblAlgn val="ctr"/>
        <c:lblOffset val="100"/>
        <c:noMultiLvlLbl val="0"/>
      </c:catAx>
      <c:valAx>
        <c:axId val="348145064"/>
        <c:scaling>
          <c:orientation val="minMax"/>
          <c:max val="21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8150944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86866538638566"/>
          <c:y val="0.93668043435332649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01515726436644"/>
          <c:y val="7.8644930432659674E-2"/>
          <c:w val="0.87198484273563359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0424055606045171E-2"/>
                  <c:y val="-4.78679329087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Заявлений</c:v>
                </c:pt>
                <c:pt idx="1">
                  <c:v>отказов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827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78972790107441E-2"/>
                  <c:y val="-5.507467353925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58750578725301"/>
                      <c:h val="6.465503645838395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0031652113217332E-2"/>
                  <c:y val="-3.023237867919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Заявлений</c:v>
                </c:pt>
                <c:pt idx="1">
                  <c:v>отказов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281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8151728"/>
        <c:axId val="348145456"/>
        <c:axId val="0"/>
      </c:bar3DChart>
      <c:catAx>
        <c:axId val="348151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8145456"/>
        <c:crosses val="autoZero"/>
        <c:auto val="1"/>
        <c:lblAlgn val="ctr"/>
        <c:lblOffset val="100"/>
        <c:noMultiLvlLbl val="0"/>
      </c:catAx>
      <c:valAx>
        <c:axId val="348145456"/>
        <c:scaling>
          <c:orientation val="minMax"/>
          <c:max val="83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8151728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2045874680835182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498376"/>
        <c:axId val="236498768"/>
      </c:barChart>
      <c:catAx>
        <c:axId val="23649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98768"/>
        <c:crosses val="autoZero"/>
        <c:auto val="1"/>
        <c:lblAlgn val="ctr"/>
        <c:lblOffset val="100"/>
        <c:noMultiLvlLbl val="0"/>
      </c:catAx>
      <c:valAx>
        <c:axId val="23649876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983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Объявлено предостережений</a:t>
            </a:r>
          </a:p>
          <a:p>
            <a:pPr algn="ctr" rtl="0">
              <a:defRPr lang="ru-RU" sz="1600" spc="0" dirty="0" smtClean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pP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500336"/>
        <c:axId val="236500728"/>
        <c:axId val="0"/>
      </c:bar3DChart>
      <c:catAx>
        <c:axId val="236500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6500728"/>
        <c:crosses val="autoZero"/>
        <c:auto val="1"/>
        <c:lblAlgn val="ctr"/>
        <c:lblOffset val="100"/>
        <c:noMultiLvlLbl val="0"/>
      </c:catAx>
      <c:valAx>
        <c:axId val="236500728"/>
        <c:scaling>
          <c:orientation val="minMax"/>
          <c:max val="33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650033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Информирование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229432"/>
        <c:axId val="234229824"/>
        <c:axId val="0"/>
      </c:bar3DChart>
      <c:catAx>
        <c:axId val="234229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229824"/>
        <c:crosses val="autoZero"/>
        <c:auto val="1"/>
        <c:lblAlgn val="ctr"/>
        <c:lblOffset val="100"/>
        <c:noMultiLvlLbl val="0"/>
      </c:catAx>
      <c:valAx>
        <c:axId val="234229824"/>
        <c:scaling>
          <c:orientation val="minMax"/>
          <c:max val="110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422943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01515726436644"/>
          <c:y val="7.8644930432659674E-2"/>
          <c:w val="0.87198484273563359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17786</c:v>
                </c:pt>
                <c:pt idx="1">
                  <c:v>14459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33654</c:v>
                </c:pt>
                <c:pt idx="1">
                  <c:v>33018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579848"/>
        <c:axId val="234575144"/>
        <c:axId val="0"/>
      </c:bar3DChart>
      <c:catAx>
        <c:axId val="234579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575144"/>
        <c:crosses val="autoZero"/>
        <c:auto val="1"/>
        <c:lblAlgn val="ctr"/>
        <c:lblOffset val="100"/>
        <c:noMultiLvlLbl val="0"/>
      </c:catAx>
      <c:valAx>
        <c:axId val="234575144"/>
        <c:scaling>
          <c:orientation val="minMax"/>
          <c:max val="330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4579848"/>
        <c:crosses val="autoZero"/>
        <c:crossBetween val="between"/>
        <c:majorUnit val="50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2045874680835182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Плановые проверки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575536"/>
        <c:axId val="234576712"/>
        <c:axId val="0"/>
      </c:bar3DChart>
      <c:catAx>
        <c:axId val="234575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576712"/>
        <c:crosses val="autoZero"/>
        <c:auto val="1"/>
        <c:lblAlgn val="ctr"/>
        <c:lblOffset val="100"/>
        <c:noMultiLvlLbl val="0"/>
      </c:catAx>
      <c:valAx>
        <c:axId val="234576712"/>
        <c:scaling>
          <c:orientation val="minMax"/>
          <c:max val="4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45755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Результативность проверок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577888"/>
        <c:axId val="234578280"/>
        <c:axId val="0"/>
      </c:bar3DChart>
      <c:catAx>
        <c:axId val="234577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578280"/>
        <c:crosses val="autoZero"/>
        <c:auto val="1"/>
        <c:lblAlgn val="ctr"/>
        <c:lblOffset val="100"/>
        <c:noMultiLvlLbl val="0"/>
      </c:catAx>
      <c:valAx>
        <c:axId val="234578280"/>
        <c:scaling>
          <c:orientation val="minMax"/>
          <c:max val="2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4577888"/>
        <c:crosses val="autoZero"/>
        <c:crossBetween val="between"/>
        <c:majorUnit val="5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Нагрузка на инспектора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580632"/>
        <c:axId val="234581024"/>
        <c:axId val="0"/>
      </c:bar3DChart>
      <c:catAx>
        <c:axId val="234580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581024"/>
        <c:crosses val="autoZero"/>
        <c:auto val="1"/>
        <c:lblAlgn val="ctr"/>
        <c:lblOffset val="100"/>
        <c:noMultiLvlLbl val="0"/>
      </c:catAx>
      <c:valAx>
        <c:axId val="234581024"/>
        <c:scaling>
          <c:orientation val="minMax"/>
          <c:max val="3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3458063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0.24503</cdr:x>
      <cdr:y>0.08698</cdr:y>
    </cdr:from>
    <cdr:to>
      <cdr:x>0.8337</cdr:x>
      <cdr:y>0.21718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8083" y="216024"/>
          <a:ext cx="4968552" cy="32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0.20692</cdr:x>
      <cdr:y>0.06219</cdr:y>
    </cdr:from>
    <cdr:to>
      <cdr:x>0.82972</cdr:x>
      <cdr:y>0.26375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46469" y="154455"/>
          <a:ext cx="5256584" cy="50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Аварийность Московская область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0.34579</cdr:x>
      <cdr:y>0.86486</cdr:y>
    </cdr:from>
    <cdr:to>
      <cdr:x>0.51402</cdr:x>
      <cdr:y>0.90541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4608512"/>
          <a:ext cx="129614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Наложенные</a:t>
          </a:r>
          <a:endParaRPr lang="ru-RU" sz="12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0.62617</cdr:x>
      <cdr:y>0.89189</cdr:y>
    </cdr:from>
    <cdr:to>
      <cdr:x>0.7757</cdr:x>
      <cdr:y>0.93243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4752528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Взысканные</a:t>
          </a:r>
          <a:endParaRPr lang="ru-RU" sz="12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0.09726</cdr:x>
      <cdr:y>0</cdr:y>
    </cdr:from>
    <cdr:to>
      <cdr:x>1</cdr:x>
      <cdr:y>0.18291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0"/>
          <a:ext cx="8020483" cy="38195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b="1" kern="1200" dirty="0">
              <a:solidFill>
                <a:schemeClr val="tx1"/>
              </a:solidFill>
              <a:cs typeface="Times New Roman" panose="02020603050405020304" pitchFamily="18" charset="0"/>
            </a:rPr>
            <a:t>% готовности  муниципальных образований  по Центральному управлению</a:t>
          </a:r>
        </a:p>
      </cdr:txBody>
    </cdr:sp>
  </cdr:relSizeAnchor>
  <cdr:relSizeAnchor xmlns:cdr="http://schemas.openxmlformats.org/drawingml/2006/chartDrawing">
    <cdr:from>
      <cdr:x>0.72943</cdr:x>
      <cdr:y>0.17241</cdr:y>
    </cdr:from>
    <cdr:to>
      <cdr:x>0.77695</cdr:x>
      <cdr:y>0.34483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80720" y="360040"/>
          <a:ext cx="422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5.32565E-7</cdr:y>
    </cdr:from>
    <cdr:to>
      <cdr:x>0.98099</cdr:x>
      <cdr:y>0.15632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"/>
          <a:ext cx="4061252" cy="587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в Московской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  <cdr:relSizeAnchor xmlns:cdr="http://schemas.openxmlformats.org/drawingml/2006/chartDrawing">
    <cdr:from>
      <cdr:x>0.49559</cdr:x>
      <cdr:y>0.30517</cdr:y>
    </cdr:from>
    <cdr:to>
      <cdr:x>0.60234</cdr:x>
      <cdr:y>0.39947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1720" y="1080120"/>
          <a:ext cx="441920" cy="333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0.61905</cdr:x>
      <cdr:y>0.89055</cdr:y>
    </cdr:from>
    <cdr:to>
      <cdr:x>0.80952</cdr:x>
      <cdr:y>0.95304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4104456"/>
          <a:ext cx="14401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14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14" y="4725530"/>
            <a:ext cx="4995949" cy="447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89508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sldNum" idx="62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1238A5DB-45B6-4591-8FF0-F5CC940984DE}" type="slidenum">
              <a:rPr/>
              <a:pPr/>
              <a:t>7</a:t>
            </a:fld>
            <a:endParaRPr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5316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03E83E68-FA6C-4AB5-BB67-B686EE6FD8E5}" type="slidenum">
              <a:rPr lang="ru-RU"/>
              <a:pPr/>
              <a:t>8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84620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42" name="PlaceHolder 3"/>
          <p:cNvSpPr>
            <a:spLocks noGrp="1"/>
          </p:cNvSpPr>
          <p:nvPr>
            <p:ph type="sldNum" idx="73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2304D11-E202-495A-98A2-1125548F7EBA}" type="slidenum">
              <a:rPr lang="ru-RU"/>
              <a:pPr/>
              <a:t>9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75797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10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79459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4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0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36" name="PlaceHolder 3"/>
          <p:cNvSpPr>
            <a:spLocks noGrp="1"/>
          </p:cNvSpPr>
          <p:nvPr>
            <p:ph type="sldNum" idx="71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C027781-BADE-446C-8B9C-5C1FDC6603C4}" type="slidenum">
              <a:rPr lang="ru-RU"/>
              <a:pPr/>
              <a:t>13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752397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7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75" name="PlaceHolder 3"/>
          <p:cNvSpPr>
            <a:spLocks noGrp="1"/>
          </p:cNvSpPr>
          <p:nvPr>
            <p:ph type="sldNum" idx="8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44A7DC89-9689-49E0-8FB2-4C9117283557}" type="slidenum">
              <a:rPr lang="ru-RU"/>
              <a:pPr/>
              <a:t>14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7252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49"/>
            <a:ext cx="9144000" cy="291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ЗА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>
              <a:defRPr/>
            </a:pP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Государственного энергетического надзора 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Московской области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kumimoji="1"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заместителя руководителя Центрального управления Ростехнадзора </a:t>
            </a:r>
            <a:endParaRPr kumimoji="1"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Ефременкова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Александра Сергеевича</a:t>
            </a:r>
            <a:endParaRPr kumimoji="1"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2025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1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04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>
            <p:extLst>
              <p:ext uri="{D42A27DB-BD31-4B8C-83A1-F6EECF244321}">
                <p14:modId xmlns:p14="http://schemas.microsoft.com/office/powerpoint/2010/main" val="2730701346"/>
              </p:ext>
            </p:extLst>
          </p:nvPr>
        </p:nvGraphicFramePr>
        <p:xfrm>
          <a:off x="323640" y="1052640"/>
          <a:ext cx="8640720" cy="720000"/>
        </p:xfrm>
        <a:graphic>
          <a:graphicData uri="http://schemas.openxmlformats.org/drawingml/2006/table">
            <a:tbl>
              <a:tblPr/>
              <a:tblGrid>
                <a:gridCol w="8640720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</a:t>
                      </a:r>
                      <a:r>
                        <a:rPr lang="en-US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 и взысканных</a:t>
                      </a:r>
                      <a:r>
                        <a:rPr lang="ru-RU" sz="1800" b="1" strike="noStrike" spc="-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10</a:t>
            </a:fld>
            <a:endParaRPr lang="ru-RU" alt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7741705"/>
              </p:ext>
            </p:extLst>
          </p:nvPr>
        </p:nvGraphicFramePr>
        <p:xfrm>
          <a:off x="395536" y="908720"/>
          <a:ext cx="8090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859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41EBBD-9222-4415-9C5A-43E2A52DC760}" type="slidenum">
              <a:rPr lang="ru-RU" altLang="ru-RU" sz="1600" smtClean="0"/>
              <a:t>11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124744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38313"/>
            <a:ext cx="87495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неготовности муниципальных образований</a:t>
            </a: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altLang="ru-RU" sz="2400" b="1" dirty="0">
              <a:solidFill>
                <a:srgbClr val="0000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оборудования сверх ресурса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подтверждающих готовность систем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разгрузки топлива, топливоприготовления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топливоподачи, а также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запаса топлива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невыполненных пунктов предписания Центрального управления Ростехнадзора влияющих на надежность работы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отопительный период.</a:t>
            </a: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3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874993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t>12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ED789254-FD26-437F-B9BA-96DD13368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873817"/>
              </p:ext>
            </p:extLst>
          </p:nvPr>
        </p:nvGraphicFramePr>
        <p:xfrm>
          <a:off x="259421" y="1477963"/>
          <a:ext cx="88845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xmlns="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359586"/>
              </p:ext>
            </p:extLst>
          </p:nvPr>
        </p:nvGraphicFramePr>
        <p:xfrm>
          <a:off x="31386" y="3501008"/>
          <a:ext cx="514139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1622713"/>
              </p:ext>
            </p:extLst>
          </p:nvPr>
        </p:nvGraphicFramePr>
        <p:xfrm>
          <a:off x="4824536" y="3501008"/>
          <a:ext cx="4139952" cy="35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4379648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12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3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4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1" name="Таблица 5"/>
          <p:cNvGraphicFramePr/>
          <p:nvPr>
            <p:extLst>
              <p:ext uri="{D42A27DB-BD31-4B8C-83A1-F6EECF244321}">
                <p14:modId xmlns:p14="http://schemas.microsoft.com/office/powerpoint/2010/main" val="1907233250"/>
              </p:ext>
            </p:extLst>
          </p:nvPr>
        </p:nvGraphicFramePr>
        <p:xfrm>
          <a:off x="234180" y="981720"/>
          <a:ext cx="8730720" cy="1310640"/>
        </p:xfrm>
        <a:graphic>
          <a:graphicData uri="http://schemas.openxmlformats.org/drawingml/2006/table">
            <a:tbl>
              <a:tblPr/>
              <a:tblGrid>
                <a:gridCol w="873072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kern="1200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Административные правонарушения, предусматривающие ответственность за нарушение порядка полного и (или) частичного ограничения режима потребления электрической энергии, порядка ограничения и прекращения подачи тепловой энергии</a:t>
                      </a:r>
                      <a:endParaRPr lang="ru-RU" sz="2000" b="1" strike="noStrike" kern="1200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69991492"/>
              </p:ext>
            </p:extLst>
          </p:nvPr>
        </p:nvGraphicFramePr>
        <p:xfrm>
          <a:off x="467544" y="1772816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97002" y="58585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заявлений</a:t>
            </a:r>
            <a:endParaRPr lang="ru-RU" sz="1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2"/>
          <p:cNvSpPr>
            <a:spLocks noGrp="1"/>
          </p:cNvSpPr>
          <p:nvPr>
            <p:ph type="title" idx="4294967295"/>
          </p:nvPr>
        </p:nvSpPr>
        <p:spPr>
          <a:xfrm>
            <a:off x="688320" y="23904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8" name="Рисунок 23"/>
          <p:cNvPicPr/>
          <p:nvPr/>
        </p:nvPicPr>
        <p:blipFill>
          <a:blip r:embed="rId3"/>
          <a:stretch/>
        </p:blipFill>
        <p:spPr>
          <a:xfrm>
            <a:off x="237240" y="268560"/>
            <a:ext cx="464760" cy="490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09" name="Таблица 11"/>
          <p:cNvGraphicFramePr/>
          <p:nvPr>
            <p:extLst>
              <p:ext uri="{D42A27DB-BD31-4B8C-83A1-F6EECF244321}">
                <p14:modId xmlns:p14="http://schemas.microsoft.com/office/powerpoint/2010/main" val="3709319492"/>
              </p:ext>
            </p:extLst>
          </p:nvPr>
        </p:nvGraphicFramePr>
        <p:xfrm>
          <a:off x="1475640" y="980640"/>
          <a:ext cx="6095880" cy="701040"/>
        </p:xfrm>
        <a:graphic>
          <a:graphicData uri="http://schemas.openxmlformats.org/drawingml/2006/table">
            <a:tbl>
              <a:tblPr/>
              <a:tblGrid>
                <a:gridCol w="609588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 объектов электросетевого хозяйства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14</a:t>
            </a:fld>
            <a:endParaRPr lang="ru-RU" alt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44295009"/>
              </p:ext>
            </p:extLst>
          </p:nvPr>
        </p:nvGraphicFramePr>
        <p:xfrm>
          <a:off x="457200" y="1340768"/>
          <a:ext cx="793122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566124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заявлений                 Отказано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7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C96A0-C299-415E-B406-F4222BCFEC0B}" type="slidenum">
              <a:rPr lang="ru-RU" altLang="ru-RU" smtClean="0"/>
              <a:t>15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spc="-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Поднадзорные объекты</a:t>
            </a:r>
            <a:endParaRPr lang="ru-RU" altLang="ru-RU" sz="2400" spc="-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6321077"/>
            <a:ext cx="298376" cy="400398"/>
          </a:xfrm>
        </p:spPr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75409"/>
              </p:ext>
            </p:extLst>
          </p:nvPr>
        </p:nvGraphicFramePr>
        <p:xfrm>
          <a:off x="527557" y="1838639"/>
          <a:ext cx="8159243" cy="3966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2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поднадзорных объектов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92122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kern="1200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Котельных</a:t>
                      </a:r>
                      <a:endParaRPr lang="ru-RU" sz="1800" b="1" u="none" strike="noStrike" kern="1200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тепловых сетей (в двухтрубном исчислении</a:t>
                      </a:r>
                      <a:r>
                        <a:rPr lang="ru-RU" sz="16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км</a:t>
                      </a:r>
                      <a:endParaRPr lang="ru-RU" sz="16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29418,188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линий электропередачи всего,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287719,211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Электрических подстанций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89316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4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41352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Присвоены категории риска </a:t>
            </a:r>
            <a:r>
              <a:rPr lang="ru-RU" alt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4922 организациям (</a:t>
            </a:r>
            <a:r>
              <a:rPr 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лицам, индивидуальным предпринимателям)</a:t>
            </a:r>
            <a:r>
              <a:rPr lang="ru-RU" alt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solidFill>
                <a:srgbClr val="082F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Рисунок 23"/>
          <p:cNvPicPr/>
          <p:nvPr/>
        </p:nvPicPr>
        <p:blipFill>
          <a:blip r:embed="rId3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037285600"/>
              </p:ext>
            </p:extLst>
          </p:nvPr>
        </p:nvGraphicFramePr>
        <p:xfrm>
          <a:off x="687685" y="1988840"/>
          <a:ext cx="7735161" cy="42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08314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/>
              <a:t>4</a:t>
            </a:fld>
            <a:endParaRPr lang="ru-RU" alt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64953190"/>
              </p:ext>
            </p:extLst>
          </p:nvPr>
        </p:nvGraphicFramePr>
        <p:xfrm>
          <a:off x="398963" y="1956046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713458" y="1581150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Несчастные случаи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456195220"/>
              </p:ext>
            </p:extLst>
          </p:nvPr>
        </p:nvGraphicFramePr>
        <p:xfrm>
          <a:off x="377259" y="4210648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38511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93240"/>
            <a:ext cx="2025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dirty="0"/>
              <a:t>5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title" idx="4294967295"/>
          </p:nvPr>
        </p:nvSpPr>
        <p:spPr>
          <a:xfrm>
            <a:off x="735480" y="2113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2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473" name="Скругленный прямоугольник 1"/>
          <p:cNvSpPr/>
          <p:nvPr/>
        </p:nvSpPr>
        <p:spPr>
          <a:xfrm>
            <a:off x="913320" y="1096920"/>
            <a:ext cx="7416360" cy="3873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</a:t>
            </a:r>
            <a:endParaRPr lang="ru-RU" sz="24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86821332"/>
              </p:ext>
            </p:extLst>
          </p:nvPr>
        </p:nvGraphicFramePr>
        <p:xfrm>
          <a:off x="4788024" y="1988840"/>
          <a:ext cx="4104456" cy="477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86664559"/>
              </p:ext>
            </p:extLst>
          </p:nvPr>
        </p:nvGraphicFramePr>
        <p:xfrm>
          <a:off x="43880" y="1772816"/>
          <a:ext cx="4104456" cy="500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319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8060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C4556EB-D62C-4A7C-BF28-70F7F1A204D5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2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8" name="Рисунок 23"/>
          <p:cNvPicPr/>
          <p:nvPr/>
        </p:nvPicPr>
        <p:blipFill>
          <a:blip r:embed="rId2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29" name="Скругленный прямоугольник 1"/>
          <p:cNvSpPr/>
          <p:nvPr/>
        </p:nvSpPr>
        <p:spPr>
          <a:xfrm>
            <a:off x="689040" y="907920"/>
            <a:ext cx="7843320" cy="6490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в области энергетического надзора</a:t>
            </a:r>
            <a:endParaRPr lang="ru-R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10402489"/>
              </p:ext>
            </p:extLst>
          </p:nvPr>
        </p:nvGraphicFramePr>
        <p:xfrm>
          <a:off x="457200" y="1340768"/>
          <a:ext cx="793122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565122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2024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600243" y="565122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2023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364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fld id="{0F7C6C5D-FED7-4DE9-B3D1-1B701031DF6E}" type="slidenum">
              <a:rPr/>
              <a:pPr/>
              <a:t>7</a:t>
            </a:fld>
            <a:endParaRPr>
              <a:latin typeface="Tempora LGC Uni"/>
            </a:endParaRPr>
          </a:p>
        </p:txBody>
      </p:sp>
      <p:sp>
        <p:nvSpPr>
          <p:cNvPr id="17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6" name="Таблица 27"/>
          <p:cNvGraphicFramePr/>
          <p:nvPr>
            <p:extLst>
              <p:ext uri="{D42A27DB-BD31-4B8C-83A1-F6EECF244321}">
                <p14:modId xmlns:p14="http://schemas.microsoft.com/office/powerpoint/2010/main" val="1823679009"/>
              </p:ext>
            </p:extLst>
          </p:nvPr>
        </p:nvGraphicFramePr>
        <p:xfrm>
          <a:off x="251640" y="1052640"/>
          <a:ext cx="8640720" cy="670560"/>
        </p:xfrm>
        <a:graphic>
          <a:graphicData uri="http://schemas.openxmlformats.org/drawingml/2006/table">
            <a:tbl>
              <a:tblPr/>
              <a:tblGrid>
                <a:gridCol w="8640720"/>
              </a:tblGrid>
              <a:tr h="432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</a:t>
                      </a:r>
                      <a:endParaRPr lang="ru-RU" sz="1800" b="0" strike="noStrike" spc="-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78003538"/>
              </p:ext>
            </p:extLst>
          </p:nvPr>
        </p:nvGraphicFramePr>
        <p:xfrm>
          <a:off x="251520" y="1891853"/>
          <a:ext cx="253398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057591461"/>
              </p:ext>
            </p:extLst>
          </p:nvPr>
        </p:nvGraphicFramePr>
        <p:xfrm>
          <a:off x="2915816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88074254"/>
              </p:ext>
            </p:extLst>
          </p:nvPr>
        </p:nvGraphicFramePr>
        <p:xfrm>
          <a:off x="6012160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21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D22711-4C15-41D6-9E00-CE6B5471CA30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8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1058924712"/>
              </p:ext>
            </p:extLst>
          </p:nvPr>
        </p:nvGraphicFramePr>
        <p:xfrm>
          <a:off x="161640" y="857715"/>
          <a:ext cx="8730720" cy="432136"/>
        </p:xfrm>
        <a:graphic>
          <a:graphicData uri="http://schemas.openxmlformats.org/drawingml/2006/table">
            <a:tbl>
              <a:tblPr/>
              <a:tblGrid>
                <a:gridCol w="8730720"/>
              </a:tblGrid>
              <a:tr h="432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</a:t>
                      </a: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969097848"/>
              </p:ext>
            </p:extLst>
          </p:nvPr>
        </p:nvGraphicFramePr>
        <p:xfrm>
          <a:off x="251520" y="1340768"/>
          <a:ext cx="2565160" cy="494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6">
            <a:extLst>
              <a:ext uri="{FF2B5EF4-FFF2-40B4-BE49-F238E27FC236}">
                <a16:creationId xmlns:a16="http://schemas.microsoft.com/office/drawing/2014/main" xmlns="" id="{1DB9CF15-DA20-4A35-925B-9FEDCDCC0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50405"/>
              </p:ext>
            </p:extLst>
          </p:nvPr>
        </p:nvGraphicFramePr>
        <p:xfrm>
          <a:off x="11700792" y="-5067944"/>
          <a:ext cx="10501756" cy="804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3169960"/>
              </p:ext>
            </p:extLst>
          </p:nvPr>
        </p:nvGraphicFramePr>
        <p:xfrm>
          <a:off x="2483768" y="1484784"/>
          <a:ext cx="338437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03025079"/>
              </p:ext>
            </p:extLst>
          </p:nvPr>
        </p:nvGraphicFramePr>
        <p:xfrm>
          <a:off x="5148064" y="1649405"/>
          <a:ext cx="4655840" cy="52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2692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FC335B-A5A3-4740-B243-FB9AD9D2D3B1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9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52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3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54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7164692"/>
              </p:ext>
            </p:extLst>
          </p:nvPr>
        </p:nvGraphicFramePr>
        <p:xfrm>
          <a:off x="467544" y="1772816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33763138"/>
              </p:ext>
            </p:extLst>
          </p:nvPr>
        </p:nvGraphicFramePr>
        <p:xfrm>
          <a:off x="6012160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08974344"/>
              </p:ext>
            </p:extLst>
          </p:nvPr>
        </p:nvGraphicFramePr>
        <p:xfrm>
          <a:off x="3419872" y="1844824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432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78149</TotalTime>
  <Words>380</Words>
  <Application>Microsoft Office PowerPoint</Application>
  <PresentationFormat>Экран (4:3)</PresentationFormat>
  <Paragraphs>124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Open Sans</vt:lpstr>
      <vt:lpstr>Tempora LGC Uni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lenovoV30a</cp:lastModifiedBy>
  <cp:revision>3172</cp:revision>
  <cp:lastPrinted>2025-03-07T13:09:31Z</cp:lastPrinted>
  <dcterms:created xsi:type="dcterms:W3CDTF">2000-02-02T11:29:10Z</dcterms:created>
  <dcterms:modified xsi:type="dcterms:W3CDTF">2025-03-10T12:44:21Z</dcterms:modified>
</cp:coreProperties>
</file>